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331" r:id="rId2"/>
    <p:sldId id="448" r:id="rId3"/>
    <p:sldId id="388" r:id="rId4"/>
    <p:sldId id="497" r:id="rId5"/>
    <p:sldId id="488" r:id="rId6"/>
    <p:sldId id="495" r:id="rId7"/>
    <p:sldId id="496" r:id="rId8"/>
    <p:sldId id="452" r:id="rId9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70C0"/>
    <a:srgbClr val="000099"/>
    <a:srgbClr val="000066"/>
    <a:srgbClr val="F8F8F8"/>
    <a:srgbClr val="C0C0C0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25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F08394F6-1410-471A-A687-CA62DF891033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EC04B2-53E6-4990-97B2-0C9B86D30E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7DA48-A486-4B17-9DB4-23C67C27F6D6}" type="slidenum">
              <a:rPr lang="en-US"/>
              <a:pPr/>
              <a:t>1</a:t>
            </a:fld>
            <a:endParaRPr lang="en-US"/>
          </a:p>
        </p:txBody>
      </p:sp>
      <p:sp>
        <p:nvSpPr>
          <p:cNvPr id="256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DB844B-DBDB-4F32-B514-DC15379B87E7}" type="slidenum">
              <a:rPr lang="en-US"/>
              <a:pPr/>
              <a:t>2</a:t>
            </a:fld>
            <a:endParaRPr lang="en-US"/>
          </a:p>
        </p:txBody>
      </p:sp>
      <p:sp>
        <p:nvSpPr>
          <p:cNvPr id="56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9E9EA9-BFA4-4173-A856-C4FA06512F3E}" type="slidenum">
              <a:rPr lang="en-US"/>
              <a:pPr/>
              <a:t>3</a:t>
            </a:fld>
            <a:endParaRPr lang="en-US"/>
          </a:p>
        </p:txBody>
      </p:sp>
      <p:sp>
        <p:nvSpPr>
          <p:cNvPr id="392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9478E-552D-4555-A21F-A5B416BF59A1}" type="slidenum">
              <a:rPr lang="en-US"/>
              <a:pPr/>
              <a:t>4</a:t>
            </a:fld>
            <a:endParaRPr lang="en-US"/>
          </a:p>
        </p:txBody>
      </p:sp>
      <p:sp>
        <p:nvSpPr>
          <p:cNvPr id="636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0909A-489E-4D21-A8F4-059E4011F513}" type="slidenum">
              <a:rPr lang="en-US"/>
              <a:pPr/>
              <a:t>5</a:t>
            </a:fld>
            <a:endParaRPr lang="en-US"/>
          </a:p>
        </p:txBody>
      </p:sp>
      <p:sp>
        <p:nvSpPr>
          <p:cNvPr id="586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85AABE-7152-4791-9633-9AF892B57619}" type="slidenum">
              <a:rPr lang="en-US"/>
              <a:pPr/>
              <a:t>6</a:t>
            </a:fld>
            <a:endParaRPr lang="en-US"/>
          </a:p>
        </p:txBody>
      </p:sp>
      <p:sp>
        <p:nvSpPr>
          <p:cNvPr id="629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90531-0447-478D-86BD-234868774ADD}" type="slidenum">
              <a:rPr lang="en-US"/>
              <a:pPr/>
              <a:t>7</a:t>
            </a:fld>
            <a:endParaRPr lang="en-US"/>
          </a:p>
        </p:txBody>
      </p:sp>
      <p:sp>
        <p:nvSpPr>
          <p:cNvPr id="631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1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7BA14-EECC-4CCA-8C2F-4AA029716C54}" type="slidenum">
              <a:rPr lang="en-US"/>
              <a:pPr/>
              <a:t>8</a:t>
            </a:fld>
            <a:endParaRPr lang="en-US"/>
          </a:p>
        </p:txBody>
      </p:sp>
      <p:sp>
        <p:nvSpPr>
          <p:cNvPr id="565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324100"/>
            <a:ext cx="4892675" cy="762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GB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49450"/>
            <a:ext cx="7678737" cy="5794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AU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AU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8180097A-6263-41A4-826F-C9D8BB014861}" type="slidenum">
              <a:rPr lang="en-AU"/>
              <a:pPr/>
              <a:t>‹#›</a:t>
            </a:fld>
            <a:endParaRPr lang="en-AU"/>
          </a:p>
        </p:txBody>
      </p:sp>
      <p:pic>
        <p:nvPicPr>
          <p:cNvPr id="54350" name="Picture 78" descr="ei_logo_hire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4663" y="5508625"/>
            <a:ext cx="32416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-153988"/>
            <a:ext cx="2174875" cy="6249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-153988"/>
            <a:ext cx="6372225" cy="6249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-153988"/>
            <a:ext cx="619125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53988"/>
            <a:ext cx="619125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</p:txBody>
      </p:sp>
      <p:sp>
        <p:nvSpPr>
          <p:cNvPr id="53324" name="Line 76"/>
          <p:cNvSpPr>
            <a:spLocks noChangeShapeType="1"/>
          </p:cNvSpPr>
          <p:nvPr userDrawn="1"/>
        </p:nvSpPr>
        <p:spPr bwMode="auto">
          <a:xfrm>
            <a:off x="0" y="1141413"/>
            <a:ext cx="6516688" cy="0"/>
          </a:xfrm>
          <a:prstGeom prst="line">
            <a:avLst/>
          </a:prstGeom>
          <a:noFill/>
          <a:ln w="635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AU"/>
          </a:p>
        </p:txBody>
      </p:sp>
      <p:pic>
        <p:nvPicPr>
          <p:cNvPr id="53325" name="Picture 77" descr="ei_logo_hire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10375" y="317500"/>
            <a:ext cx="20002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179388" y="6453188"/>
            <a:ext cx="28797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AU" sz="1400"/>
              <a:t>www.economicinsights.com.au</a:t>
            </a:r>
          </a:p>
        </p:txBody>
      </p:sp>
      <p:sp>
        <p:nvSpPr>
          <p:cNvPr id="53327" name="Rectangle 79"/>
          <p:cNvSpPr>
            <a:spLocks noChangeArrowheads="1"/>
          </p:cNvSpPr>
          <p:nvPr userDrawn="1"/>
        </p:nvSpPr>
        <p:spPr bwMode="auto">
          <a:xfrm>
            <a:off x="8113713" y="6473825"/>
            <a:ext cx="40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1ECF3180-B441-41EF-98C4-CB7E217BDC71}" type="slidenum">
              <a:rPr lang="en-US" sz="1400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36613"/>
            <a:ext cx="8305800" cy="1066800"/>
          </a:xfrm>
        </p:spPr>
        <p:txBody>
          <a:bodyPr/>
          <a:lstStyle/>
          <a:p>
            <a:r>
              <a:rPr lang="en-US">
                <a:solidFill>
                  <a:srgbClr val="800000"/>
                </a:solidFill>
                <a:latin typeface="Arial" charset="0"/>
              </a:rPr>
              <a:t>Measuring TNSP Outputs for </a:t>
            </a:r>
            <a:br>
              <a:rPr lang="en-US">
                <a:solidFill>
                  <a:srgbClr val="800000"/>
                </a:solidFill>
                <a:latin typeface="Arial" charset="0"/>
              </a:rPr>
            </a:br>
            <a:r>
              <a:rPr lang="en-US">
                <a:solidFill>
                  <a:srgbClr val="800000"/>
                </a:solidFill>
                <a:latin typeface="Arial" charset="0"/>
              </a:rPr>
              <a:t> Economic Benchmarking</a:t>
            </a:r>
            <a:endParaRPr lang="en-AU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254981" name="Rectangle 5"/>
          <p:cNvSpPr>
            <a:spLocks noChangeArrowheads="1"/>
          </p:cNvSpPr>
          <p:nvPr/>
        </p:nvSpPr>
        <p:spPr bwMode="auto">
          <a:xfrm>
            <a:off x="395288" y="2636838"/>
            <a:ext cx="80772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endParaRPr lang="en-NZ" sz="2400" b="1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>
                <a:solidFill>
                  <a:schemeClr val="tx1"/>
                </a:solidFill>
              </a:rPr>
              <a:t>AER Economic Benchmarking Workshop #5</a:t>
            </a:r>
          </a:p>
          <a:p>
            <a:pPr algn="r" eaLnBrk="0" hangingPunct="0"/>
            <a:endParaRPr lang="en-NZ" sz="2400" b="1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>
                <a:solidFill>
                  <a:schemeClr val="tx1"/>
                </a:solidFill>
              </a:rPr>
              <a:t>2 May 2013</a:t>
            </a:r>
          </a:p>
          <a:p>
            <a:pPr algn="r" eaLnBrk="0" hangingPunct="0"/>
            <a:endParaRPr lang="en-NZ" sz="2400" b="1">
              <a:solidFill>
                <a:schemeClr val="tx1"/>
              </a:solidFill>
            </a:endParaRPr>
          </a:p>
          <a:p>
            <a:pPr algn="r" eaLnBrk="0" hangingPunct="0"/>
            <a:r>
              <a:rPr lang="en-NZ" sz="2400" b="1">
                <a:solidFill>
                  <a:schemeClr val="tx1"/>
                </a:solidFill>
              </a:rPr>
              <a:t>Denis Lawrence and John Kain</a:t>
            </a:r>
            <a:endParaRPr lang="en-AU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57175"/>
            <a:ext cx="5400675" cy="579438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Main Issue</a:t>
            </a:r>
            <a:r>
              <a:rPr lang="en-NZ" sz="2000" b="0"/>
              <a:t> </a:t>
            </a:r>
            <a:endParaRPr lang="en-US" sz="2000" b="0"/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323850" y="1557338"/>
            <a:ext cx="8424863" cy="397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</a:pPr>
            <a:r>
              <a:rPr lang="en-AU" sz="2400" b="1">
                <a:solidFill>
                  <a:schemeClr val="tx1"/>
                </a:solidFill>
              </a:rPr>
              <a:t>Data requirements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</a:pPr>
            <a:endParaRPr lang="en-AU" sz="2400">
              <a:solidFill>
                <a:schemeClr val="tx1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AU" sz="2400">
                <a:solidFill>
                  <a:schemeClr val="tx1"/>
                </a:solidFill>
              </a:rPr>
              <a:t>Are there any variables missing from table 1 in section 3.2 that should be there?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AU" sz="2400">
                <a:solidFill>
                  <a:schemeClr val="tx1"/>
                </a:solidFill>
              </a:rPr>
              <a:t>Are the definitions proposed appropriate for economic benchmarking?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n"/>
            </a:pPr>
            <a:r>
              <a:rPr lang="en-AU" sz="2400">
                <a:solidFill>
                  <a:schemeClr val="tx1"/>
                </a:solidFill>
              </a:rPr>
              <a:t>Should any of the definitions be altered to ensure consistency across TNSPs?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55588"/>
            <a:ext cx="5867400" cy="579437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Other Issues</a:t>
            </a:r>
            <a:endParaRPr lang="en-AU" b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7416800" cy="3671887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b="0"/>
              <a:t>Calculating output weights</a:t>
            </a:r>
            <a:r>
              <a:rPr lang="en-AU"/>
              <a:t> </a:t>
            </a:r>
          </a:p>
          <a:p>
            <a:pPr>
              <a:buFontTx/>
              <a:buChar char="•"/>
            </a:pPr>
            <a:r>
              <a:rPr lang="en-AU" b="0"/>
              <a:t>Appropriate reliability measures for economic benchmarking</a:t>
            </a:r>
            <a:endParaRPr lang="en-US" b="0"/>
          </a:p>
          <a:p>
            <a:pPr>
              <a:buFontTx/>
              <a:buChar char="•"/>
            </a:pPr>
            <a:r>
              <a:rPr lang="en-US" b="0"/>
              <a:t>Including reliability measures as outputs</a:t>
            </a:r>
          </a:p>
          <a:p>
            <a:pPr>
              <a:buFontTx/>
              <a:buChar char="•"/>
            </a:pPr>
            <a:r>
              <a:rPr lang="en-AU" b="0"/>
              <a:t>Network capacity, peak demand and throughput </a:t>
            </a:r>
          </a:p>
          <a:p>
            <a:pPr>
              <a:buFontTx/>
              <a:buChar char="•"/>
            </a:pPr>
            <a:r>
              <a:rPr lang="en-AU" b="0"/>
              <a:t>Which peak demand? </a:t>
            </a:r>
          </a:p>
          <a:p>
            <a:pPr>
              <a:buFontTx/>
              <a:buNone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55588"/>
            <a:ext cx="5867400" cy="579437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Revised outputs short list</a:t>
            </a:r>
            <a:endParaRPr lang="en-AU" b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416800" cy="48244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AU" b="0"/>
              <a:t>measured and smoothed non–coincident terminal maximum demands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/>
              <a:t>system capacity (taking account of both transformer and line/cable capacity)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/>
              <a:t>number of entry and exit points, possibly adjusted for voltage levels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/>
              <a:t>throughput (total or by broad user type or by location)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/>
              <a:t>number of unplanned outage events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/>
              <a:t>loss of supply event frequency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/>
              <a:t>aggregate unplanned outage duration, and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AU" b="0"/>
              <a:t>number of protection system failure events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Output Specification #1</a:t>
            </a:r>
          </a:p>
        </p:txBody>
      </p:sp>
      <p:graphicFrame>
        <p:nvGraphicFramePr>
          <p:cNvPr id="585807" name="Group 79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8642350" cy="4288219"/>
        </p:xfrm>
        <a:graphic>
          <a:graphicData uri="http://schemas.openxmlformats.org/drawingml/2006/table">
            <a:tbl>
              <a:tblPr/>
              <a:tblGrid>
                <a:gridCol w="2992438"/>
                <a:gridCol w="2686050"/>
                <a:gridCol w="2963862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System capacity (kVA*kms)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Entry &amp; exit points (No)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Throughput (GWh)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Loss of supply events (No)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Unplanned outage events (No)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Loss of supply events * Average customers affected * VCR per customer interruption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Unplanned outage events * Average customers potentially affected * VCR per customer interruption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kVA*kms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No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GWh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Average customers affected * VCR per customer interruption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Average customers potentially affected * VCR per customer interruption</a:t>
                      </a: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Output Specification #2</a:t>
            </a:r>
          </a:p>
        </p:txBody>
      </p:sp>
      <p:graphicFrame>
        <p:nvGraphicFramePr>
          <p:cNvPr id="628770" name="Group 34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8642350" cy="4013899"/>
        </p:xfrm>
        <a:graphic>
          <a:graphicData uri="http://schemas.openxmlformats.org/drawingml/2006/table">
            <a:tbl>
              <a:tblPr/>
              <a:tblGrid>
                <a:gridCol w="2992438"/>
                <a:gridCol w="2686050"/>
                <a:gridCol w="2963862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Smoothed non–coincident peak demand (MVA)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Entry &amp; exit points (No)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Throughput (GWh)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Unplanned outage duration (customer mins)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Unplanned outage events (No)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Customer mins * VCR per customer minute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Unplanned outage events * Average customers potentially affected * VCR per customer interruption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MVA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No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GWh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VCR per customer interruption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Average customers potentially affected * VCR per customer interruption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Output Specification #3</a:t>
            </a:r>
          </a:p>
        </p:txBody>
      </p:sp>
      <p:graphicFrame>
        <p:nvGraphicFramePr>
          <p:cNvPr id="630839" name="Group 55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8642350" cy="4562539"/>
        </p:xfrm>
        <a:graphic>
          <a:graphicData uri="http://schemas.openxmlformats.org/drawingml/2006/table">
            <a:tbl>
              <a:tblPr/>
              <a:tblGrid>
                <a:gridCol w="3241675"/>
                <a:gridCol w="2519363"/>
                <a:gridCol w="2881312"/>
              </a:tblGrid>
              <a:tr h="411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Quantity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Value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Price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Smoothed non–coincident peak demand (MVA)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Throughput (GWh)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Loss of supply events (No)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Unplanned outage duration (customer mins)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Proper operation of equipment (No)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Revenue * Cost share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Loss of supply events * Average customers affected * VCR per customer interruption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Customer mins * VCR per customer minute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No events * Valuation per event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MVA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 / GWh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Average customers affected * VCR per customer interruption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VCR per customer minute</a:t>
                      </a:r>
                      <a:b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–1 * Valuation per event</a:t>
                      </a:r>
                      <a:r>
                        <a:rPr kumimoji="0" lang="en-A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191250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Operating environment short list</a:t>
            </a:r>
          </a:p>
        </p:txBody>
      </p:sp>
      <p:graphicFrame>
        <p:nvGraphicFramePr>
          <p:cNvPr id="488606" name="Group 158"/>
          <p:cNvGraphicFramePr>
            <a:graphicFrameLocks noGrp="1"/>
          </p:cNvGraphicFramePr>
          <p:nvPr>
            <p:ph idx="1"/>
          </p:nvPr>
        </p:nvGraphicFramePr>
        <p:xfrm>
          <a:off x="274638" y="1554163"/>
          <a:ext cx="8689975" cy="4460148"/>
        </p:xfrm>
        <a:graphic>
          <a:graphicData uri="http://schemas.openxmlformats.org/drawingml/2006/table">
            <a:tbl>
              <a:tblPr/>
              <a:tblGrid>
                <a:gridCol w="2568575"/>
                <a:gridCol w="4968875"/>
                <a:gridCol w="1152525"/>
              </a:tblGrid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Definition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Source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Weather factors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Extreme heat days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extreme cooling degree–days (above, say, 25° C)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BoM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Extreme cold days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extreme heating degree–days (below, say, 12° C)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BoM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Extreme wind days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days with peak wind gusts over, say, 90 km/hour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BoM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Terrain factors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Bushfire risk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Number of days over 50 per cent of service area subject to severe or higher bushfire danger rating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BoM &amp; FAs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Rural proportion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Percentage of route line length classified as short rural or long rural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RIN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Vegetation encroachment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Percentage of route line length requiring active vegetation management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DNSPs</a:t>
                      </a:r>
                      <a:endParaRPr kumimoji="0" lang="en-A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Service area factors</a:t>
                      </a:r>
                      <a:endParaRPr kumimoji="0" lang="en-A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Line length	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Route length of lines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RIN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Variability of dispatch 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Proportion of energy dispatch from non–thermal generators 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TNSPs 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	Concentrated load distance </a:t>
                      </a:r>
                    </a:p>
                  </a:txBody>
                  <a:tcPr marL="90000" marR="90000" marT="18000" marB="180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Greatest distance from node having at least, say, 30 per cent of generation capacity to node having at least, say, 30 per cent of load 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TNSPs </a:t>
                      </a:r>
                    </a:p>
                  </a:txBody>
                  <a:tcPr marL="90000" marR="90000" marT="18000" marB="180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ppt">
  <a:themeElements>
    <a:clrScheme name="">
      <a:dk1>
        <a:srgbClr val="000000"/>
      </a:dk1>
      <a:lt1>
        <a:srgbClr val="EAEAEA"/>
      </a:lt1>
      <a:dk2>
        <a:srgbClr val="003366"/>
      </a:dk2>
      <a:lt2>
        <a:srgbClr val="FFFFFF"/>
      </a:lt2>
      <a:accent1>
        <a:srgbClr val="FFFFFF"/>
      </a:accent1>
      <a:accent2>
        <a:srgbClr val="FFFFFF"/>
      </a:accent2>
      <a:accent3>
        <a:srgbClr val="F3F3F3"/>
      </a:accent3>
      <a:accent4>
        <a:srgbClr val="000000"/>
      </a:accent4>
      <a:accent5>
        <a:srgbClr val="FFFFFF"/>
      </a:accent5>
      <a:accent6>
        <a:srgbClr val="E7E7E7"/>
      </a:accent6>
      <a:hlink>
        <a:srgbClr val="079D7F"/>
      </a:hlink>
      <a:folHlink>
        <a:srgbClr val="000000"/>
      </a:folHlink>
    </a:clrScheme>
    <a:fontScheme name="CC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ppt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ppt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5">
        <a:dk1>
          <a:srgbClr val="000000"/>
        </a:dk1>
        <a:lt1>
          <a:srgbClr val="EAEAEA"/>
        </a:lt1>
        <a:dk2>
          <a:srgbClr val="003366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00B78A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H:\Personal Templates\CCppt.pot</Template>
  <TotalTime>0</TotalTime>
  <Words>481</Words>
  <Application>Microsoft Office PowerPoint</Application>
  <PresentationFormat>On-screen Show (4:3)</PresentationFormat>
  <Paragraphs>127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Verdana</vt:lpstr>
      <vt:lpstr>Wingdings</vt:lpstr>
      <vt:lpstr>Times New Roman</vt:lpstr>
      <vt:lpstr>CCppt</vt:lpstr>
      <vt:lpstr>Measuring TNSP Outputs for   Economic Benchmarking</vt:lpstr>
      <vt:lpstr>Main Issue </vt:lpstr>
      <vt:lpstr>Other Issues</vt:lpstr>
      <vt:lpstr>Revised outputs short list</vt:lpstr>
      <vt:lpstr>Output Specification #1</vt:lpstr>
      <vt:lpstr>Output Specification #2</vt:lpstr>
      <vt:lpstr>Output Specification #3</vt:lpstr>
      <vt:lpstr>Operating environment short list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</dc:title>
  <dc:creator/>
  <cp:lastModifiedBy/>
  <cp:revision>1</cp:revision>
  <dcterms:created xsi:type="dcterms:W3CDTF">2013-05-13T23:22:50Z</dcterms:created>
  <dcterms:modified xsi:type="dcterms:W3CDTF">2013-05-13T23:23:02Z</dcterms:modified>
</cp:coreProperties>
</file>